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e5b5e0336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1e5b5e0336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e5b5e0336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1e5b5e0336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5b5e0336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1e5b5e0336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e5b5e0336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1e5b5e0336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e5b5e0336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1e5b5e0336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92475" y="90950"/>
            <a:ext cx="4159052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647125" y="2879275"/>
            <a:ext cx="27138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Autor</a:t>
            </a:r>
            <a:r>
              <a:rPr b="1" lang="pt-BR" sz="1600">
                <a:solidFill>
                  <a:srgbClr val="38761D"/>
                </a:solidFill>
              </a:rPr>
              <a:t>a</a:t>
            </a:r>
            <a:r>
              <a:rPr b="1" i="0" lang="pt-BR" sz="1600" u="none" cap="none" strike="noStrike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i="0" sz="1600" u="none" cap="none" strike="noStrike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pt-BR">
                <a:solidFill>
                  <a:schemeClr val="dk1"/>
                </a:solidFill>
              </a:rPr>
              <a:t>Valeria Lucia Olivera Santana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572000" y="2879275"/>
            <a:ext cx="3730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Orientador/a</a:t>
            </a:r>
            <a:r>
              <a:rPr b="1" i="0" lang="pt-BR" sz="16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i="0" sz="1600" u="none" cap="none" strike="noStrike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André Fabiano de Moraes</a:t>
            </a:r>
            <a:endParaRPr b="1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Andressa Graziele Brandt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/>
          </a:p>
        </p:txBody>
      </p:sp>
      <p:cxnSp>
        <p:nvCxnSpPr>
          <p:cNvPr id="57" name="Google Shape;57;p13"/>
          <p:cNvCxnSpPr/>
          <p:nvPr/>
        </p:nvCxnSpPr>
        <p:spPr>
          <a:xfrm>
            <a:off x="4482100" y="3145675"/>
            <a:ext cx="0" cy="10266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8" name="Google Shape;5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-1265562" y="1265562"/>
            <a:ext cx="5143500" cy="261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26675" y="4049763"/>
            <a:ext cx="2713800" cy="747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70200" y="4048450"/>
            <a:ext cx="1529325" cy="10547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/>
        </p:nvSpPr>
        <p:spPr>
          <a:xfrm>
            <a:off x="615000" y="1586275"/>
            <a:ext cx="7914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IDENTIFICAÇÃO DE EMPRESAS </a:t>
            </a:r>
            <a:r>
              <a:rPr b="1" lang="pt-BR" sz="1800">
                <a:solidFill>
                  <a:schemeClr val="dk1"/>
                </a:solidFill>
              </a:rPr>
              <a:t>TECNOLÓGICAS NA REGIÃO DA AMFRI FRENTE AOS DESAFIOS DA INDÚSTRIA 4.0/IoT</a:t>
            </a:r>
            <a:endParaRPr b="1" i="1" sz="1800" u="none" cap="none" strike="noStrike">
              <a:solidFill>
                <a:schemeClr val="dk1"/>
              </a:solidFill>
              <a:highlight>
                <a:srgbClr val="F9FBFD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359500" y="281175"/>
            <a:ext cx="7896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>
                <a:solidFill>
                  <a:schemeClr val="dk1"/>
                </a:solidFill>
              </a:rPr>
              <a:t>Número de funcionário nas empresas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84650" y="1284150"/>
            <a:ext cx="5143500" cy="2575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ostas do Formulários Google. Título da pergunta: 6. Quantidades de pessoas envolvidas (números de funcionários ). Número de respostas: 11 respostas." id="144" name="Google Shape;144;p22" title="6. Quantidades de pessoas envolvidas (números de funcionários )"/>
          <p:cNvPicPr preferRelativeResize="0"/>
          <p:nvPr/>
        </p:nvPicPr>
        <p:blipFill rotWithShape="1">
          <a:blip r:embed="rId4">
            <a:alphaModFix/>
          </a:blip>
          <a:srcRect b="0" l="0" r="15768" t="20464"/>
          <a:stretch/>
        </p:blipFill>
        <p:spPr>
          <a:xfrm>
            <a:off x="1004875" y="1690600"/>
            <a:ext cx="6420000" cy="2222300"/>
          </a:xfrm>
          <a:prstGeom prst="rect">
            <a:avLst/>
          </a:prstGeom>
          <a:noFill/>
          <a:ln cap="flat" cmpd="sng" w="12700">
            <a:solidFill>
              <a:srgbClr val="FCE5CD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45" name="Google Shape;145;p22"/>
          <p:cNvSpPr txBox="1"/>
          <p:nvPr/>
        </p:nvSpPr>
        <p:spPr>
          <a:xfrm>
            <a:off x="1004875" y="4037400"/>
            <a:ext cx="642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Fonte: </a:t>
            </a:r>
            <a:r>
              <a:rPr lang="pt-BR"/>
              <a:t>a</a:t>
            </a:r>
            <a:r>
              <a:rPr lang="pt-BR"/>
              <a:t>utora ( 2023).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/>
          <p:nvPr/>
        </p:nvSpPr>
        <p:spPr>
          <a:xfrm>
            <a:off x="359500" y="281175"/>
            <a:ext cx="7896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300">
                <a:solidFill>
                  <a:schemeClr val="dk1"/>
                </a:solidFill>
              </a:rPr>
              <a:t>Principais desafios ou dificuldades enfrentados pelas empresas</a:t>
            </a:r>
            <a:endParaRPr b="0" i="0" sz="3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84650" y="1284150"/>
            <a:ext cx="5143500" cy="2575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ostas do Formulários Google. Título da pergunta: 19. Quais são os principais desafios ou dificuldades enfrentados pela empresa atualmente na área de tecnologias?. Número de respostas: 11 respostas." id="153" name="Google Shape;153;p23" title="19. Quais são os principais desafios ou dificuldades enfrentados pela empresa atualmente na área de tecnologias?"/>
          <p:cNvPicPr preferRelativeResize="0"/>
          <p:nvPr/>
        </p:nvPicPr>
        <p:blipFill rotWithShape="1">
          <a:blip r:embed="rId4">
            <a:alphaModFix/>
          </a:blip>
          <a:srcRect b="14114" l="0" r="0" t="24221"/>
          <a:stretch/>
        </p:blipFill>
        <p:spPr>
          <a:xfrm>
            <a:off x="838950" y="1921900"/>
            <a:ext cx="6616900" cy="2073950"/>
          </a:xfrm>
          <a:prstGeom prst="rect">
            <a:avLst/>
          </a:prstGeom>
          <a:noFill/>
          <a:ln cap="flat" cmpd="sng" w="12700">
            <a:solidFill>
              <a:srgbClr val="FCE5CD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54" name="Google Shape;154;p23"/>
          <p:cNvSpPr txBox="1"/>
          <p:nvPr/>
        </p:nvSpPr>
        <p:spPr>
          <a:xfrm>
            <a:off x="839000" y="4106525"/>
            <a:ext cx="66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Fonte:</a:t>
            </a:r>
            <a:r>
              <a:rPr lang="pt-BR"/>
              <a:t> autora (2023).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4"/>
          <p:cNvSpPr txBox="1"/>
          <p:nvPr/>
        </p:nvSpPr>
        <p:spPr>
          <a:xfrm>
            <a:off x="359500" y="281175"/>
            <a:ext cx="7896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4000">
                <a:solidFill>
                  <a:schemeClr val="dk1"/>
                </a:solidFill>
              </a:rPr>
              <a:t>Tecnologias da indústria 4.0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84650" y="1284150"/>
            <a:ext cx="5143500" cy="2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 title="Gráfic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6625" y="1653953"/>
            <a:ext cx="4368575" cy="2689300"/>
          </a:xfrm>
          <a:prstGeom prst="rect">
            <a:avLst/>
          </a:prstGeom>
          <a:noFill/>
          <a:ln cap="flat" cmpd="sng" w="12700">
            <a:solidFill>
              <a:srgbClr val="FCE5CD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63" name="Google Shape;163;p24"/>
          <p:cNvSpPr txBox="1"/>
          <p:nvPr/>
        </p:nvSpPr>
        <p:spPr>
          <a:xfrm>
            <a:off x="1756600" y="4495325"/>
            <a:ext cx="43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Fonte:</a:t>
            </a:r>
            <a:r>
              <a:rPr lang="pt-BR"/>
              <a:t> autora (2023).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5"/>
          <p:cNvSpPr txBox="1"/>
          <p:nvPr/>
        </p:nvSpPr>
        <p:spPr>
          <a:xfrm>
            <a:off x="221225" y="281175"/>
            <a:ext cx="79779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500">
                <a:solidFill>
                  <a:schemeClr val="dk1"/>
                </a:solidFill>
              </a:rPr>
              <a:t>Resultados alcançados  nas empresas </a:t>
            </a:r>
            <a:endParaRPr b="0" i="0" sz="3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84650" y="1284150"/>
            <a:ext cx="5143500" cy="25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 txBox="1"/>
          <p:nvPr/>
        </p:nvSpPr>
        <p:spPr>
          <a:xfrm>
            <a:off x="839000" y="4106500"/>
            <a:ext cx="66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Fonte:</a:t>
            </a:r>
            <a:r>
              <a:rPr lang="pt-BR"/>
              <a:t> autora ( 2023).</a:t>
            </a:r>
            <a:endParaRPr/>
          </a:p>
        </p:txBody>
      </p:sp>
      <p:pic>
        <p:nvPicPr>
          <p:cNvPr id="172" name="Google Shape;172;p25" title="Gráfic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1850" y="1479525"/>
            <a:ext cx="4686900" cy="2646425"/>
          </a:xfrm>
          <a:prstGeom prst="rect">
            <a:avLst/>
          </a:prstGeom>
          <a:noFill/>
          <a:ln cap="flat" cmpd="sng" w="12700">
            <a:solidFill>
              <a:srgbClr val="FCE5CD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1327350" y="281175"/>
            <a:ext cx="63324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4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Considerações F</a:t>
            </a:r>
            <a:r>
              <a:rPr lang="pt-BR" sz="4700">
                <a:solidFill>
                  <a:schemeClr val="dk1"/>
                </a:solidFill>
              </a:rPr>
              <a:t>inais</a:t>
            </a:r>
            <a:endParaRPr b="0" i="0" sz="4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6"/>
          <p:cNvSpPr txBox="1"/>
          <p:nvPr/>
        </p:nvSpPr>
        <p:spPr>
          <a:xfrm>
            <a:off x="4300700" y="2156550"/>
            <a:ext cx="14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4300700" y="2292650"/>
            <a:ext cx="36558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pt-BR" sz="2000"/>
              <a:t>Resultado </a:t>
            </a:r>
            <a:r>
              <a:rPr lang="pt-BR" sz="2000"/>
              <a:t>parcial da pesquisa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pt-BR" sz="2000">
                <a:solidFill>
                  <a:schemeClr val="dk1"/>
                </a:solidFill>
              </a:rPr>
              <a:t>Cronograma do projeto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84650" y="1284150"/>
            <a:ext cx="5143500" cy="2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6"/>
          <p:cNvPicPr preferRelativeResize="0"/>
          <p:nvPr/>
        </p:nvPicPr>
        <p:blipFill rotWithShape="1">
          <a:blip r:embed="rId4">
            <a:alphaModFix/>
          </a:blip>
          <a:srcRect b="3832" l="4991" r="39294" t="4264"/>
          <a:stretch/>
        </p:blipFill>
        <p:spPr>
          <a:xfrm>
            <a:off x="454950" y="1204575"/>
            <a:ext cx="3429000" cy="363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/>
        </p:nvSpPr>
        <p:spPr>
          <a:xfrm>
            <a:off x="135300" y="1141425"/>
            <a:ext cx="88734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 ROCHA, Jéssica Taveira et al. </a:t>
            </a:r>
            <a:r>
              <a:rPr b="1" i="0" lang="pt-BR" sz="1400" u="none" cap="none" strike="noStrike">
                <a:solidFill>
                  <a:srgbClr val="000000"/>
                </a:solidFill>
              </a:rPr>
              <a:t>OS DESAFIOS DA INDÚSTRIA 4.0 NO BRASIL</a:t>
            </a: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2018. Disponível em: https://periodicos.unis.edu.br/index.php/mythos/article/view/245. Acesso em: 01 ago. 2023.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HOBSBAWM, Eric J. </a:t>
            </a:r>
            <a:r>
              <a:rPr b="1" lang="pt-BR"/>
              <a:t>Da Revolução Industrial Inglesa ao Imperialismo</a:t>
            </a:r>
            <a:r>
              <a:rPr lang="pt-BR"/>
              <a:t>, 5° edição 2000, editora Forense Universitária.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ROMIO, Fátima. </a:t>
            </a:r>
            <a:r>
              <a:rPr b="1" i="0" lang="pt-BR" sz="1400" u="none" cap="none" strike="noStrike">
                <a:solidFill>
                  <a:srgbClr val="000000"/>
                </a:solidFill>
              </a:rPr>
              <a:t>Percepção dos Acadêmicos de Administração Referente às Competências Exigidas pela Indústria 4.0 para a Conquista de Resultados de Excelência</a:t>
            </a: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(Monografia) Universidade de Caxias do Sul, 2019. Disponível em: https://repositorio.ucs.br/11338/5744   Acesso em: 30 Jul. 2023.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SCHWAB, K. </a:t>
            </a:r>
            <a:r>
              <a:rPr b="1" i="0" lang="pt-BR" sz="1400" u="none" cap="none" strike="noStrike">
                <a:solidFill>
                  <a:srgbClr val="000000"/>
                </a:solidFill>
              </a:rPr>
              <a:t>A quarta revolução industrial</a:t>
            </a: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São Paulo: EDIPRO, 2016.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SOLAR, Portal. </a:t>
            </a:r>
            <a:r>
              <a:rPr b="1" lang="pt-BR"/>
              <a:t>Empresas sustentáveis e exemplos de ações sustentáveis</a:t>
            </a:r>
            <a:r>
              <a:rPr lang="pt-BR"/>
              <a:t>, 2023. Disponível em: https://www.portalsolar.com.br/exemplos-de-empresas-sustentaveis-para-seu-negocio. Acesso em: 30 jul. 2023.</a:t>
            </a:r>
            <a:endParaRPr/>
          </a:p>
        </p:txBody>
      </p:sp>
      <p:sp>
        <p:nvSpPr>
          <p:cNvPr id="188" name="Google Shape;188;p27"/>
          <p:cNvSpPr txBox="1"/>
          <p:nvPr/>
        </p:nvSpPr>
        <p:spPr>
          <a:xfrm>
            <a:off x="2803050" y="218025"/>
            <a:ext cx="3537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Referências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61400" y="90925"/>
            <a:ext cx="4159052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8"/>
          <p:cNvSpPr txBox="1"/>
          <p:nvPr/>
        </p:nvSpPr>
        <p:spPr>
          <a:xfrm>
            <a:off x="710702" y="1680788"/>
            <a:ext cx="77226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IDENTIFICAÇÃO DE EMPRESAS TECNOLÓGICAS NA REGIÃO DA AMFRI FRENTE AOS DESAFIOS DA INDÚSTRIA 4.0/IoT </a:t>
            </a:r>
            <a:endParaRPr b="1" i="1" sz="1800" u="none" cap="none" strike="noStrike">
              <a:solidFill>
                <a:schemeClr val="dk1"/>
              </a:solidFill>
              <a:highlight>
                <a:srgbClr val="F9FBFD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18650" y="3265075"/>
            <a:ext cx="3217936" cy="129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6700" y="3435150"/>
            <a:ext cx="1529325" cy="105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83044" y="3487939"/>
            <a:ext cx="3097206" cy="8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2982325" y="281175"/>
            <a:ext cx="2669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Tema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4251125" y="2020225"/>
            <a:ext cx="410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1562400" y="1196875"/>
            <a:ext cx="622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pt-BR" sz="2000">
                <a:solidFill>
                  <a:schemeClr val="dk1"/>
                </a:solidFill>
              </a:rPr>
              <a:t>Identificação de empresas na região da AMFRI</a:t>
            </a:r>
            <a:r>
              <a:rPr b="0" i="0" lang="pt-B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66063" y="1265562"/>
            <a:ext cx="5143500" cy="261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4675" y="1766975"/>
            <a:ext cx="5548055" cy="277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1124700" y="281175"/>
            <a:ext cx="6947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Problema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4251125" y="2020225"/>
            <a:ext cx="410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641425" y="1331250"/>
            <a:ext cx="67890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pt-BR" sz="2000"/>
              <a:t>Falta de informações detalhadas sobre quais as empresas </a:t>
            </a:r>
            <a:r>
              <a:rPr lang="pt-BR" sz="2000"/>
              <a:t>tecnológicas</a:t>
            </a:r>
            <a:r>
              <a:rPr lang="pt-BR" sz="2000"/>
              <a:t> situadas na </a:t>
            </a:r>
            <a:r>
              <a:rPr lang="pt-BR" sz="2000"/>
              <a:t>região</a:t>
            </a:r>
            <a:r>
              <a:rPr lang="pt-BR" sz="2000"/>
              <a:t> da AMFRI (</a:t>
            </a:r>
            <a:r>
              <a:rPr lang="pt-BR" sz="2000"/>
              <a:t>Associação dos municípios de Foz do Rio Itajaí) vem aderindo soluções para enfrentar desafios promovido pela evolução da indústria 4.0/IoT (Internet das Coisas).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66063" y="1265562"/>
            <a:ext cx="5143500" cy="261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1872400" y="281175"/>
            <a:ext cx="4726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Objetivo Geral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4251125" y="2020225"/>
            <a:ext cx="410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472000" y="1530163"/>
            <a:ext cx="7527000" cy="21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●"/>
            </a:pPr>
            <a:r>
              <a:rPr lang="pt-BR" sz="2300"/>
              <a:t>Identificar o perfil das empresas na região da AMFRI (Associação dos Municípios da Foz do Rio Itajaí), que estão usando tecnologias para transformar a forma como a indústria se mantém competitiva.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66063" y="1265562"/>
            <a:ext cx="5143500" cy="261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1124700" y="281175"/>
            <a:ext cx="6947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Referencial Teórico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4251125" y="2020225"/>
            <a:ext cx="410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1413850" y="1698400"/>
            <a:ext cx="44289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pt-BR" sz="2000"/>
              <a:t>Da Rocha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(20</a:t>
            </a:r>
            <a:r>
              <a:rPr lang="pt-BR" sz="2000"/>
              <a:t>18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pt-BR" sz="2000"/>
              <a:t>Hobsbawm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(2</a:t>
            </a:r>
            <a:r>
              <a:rPr lang="pt-BR" sz="2000"/>
              <a:t>000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pt-BR" sz="2000"/>
              <a:t>Romio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(20</a:t>
            </a:r>
            <a:r>
              <a:rPr lang="pt-BR" sz="2000"/>
              <a:t>19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pt-BR" sz="2000"/>
              <a:t>;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Schwab (2016);</a:t>
            </a:r>
            <a:endParaRPr sz="2000"/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Solar (2023).</a:t>
            </a:r>
            <a:endParaRPr sz="2000"/>
          </a:p>
        </p:txBody>
      </p:sp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66063" y="1265562"/>
            <a:ext cx="5143500" cy="261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7775" y="3608225"/>
            <a:ext cx="1351300" cy="136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2721450" y="281175"/>
            <a:ext cx="3701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Introdução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4251125" y="2020225"/>
            <a:ext cx="410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3642800" y="2158300"/>
            <a:ext cx="44289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pt-BR" sz="2000"/>
              <a:t>ndustrialização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Revolução </a:t>
            </a:r>
            <a:r>
              <a:rPr lang="pt-BR" sz="2000"/>
              <a:t>industrial</a:t>
            </a:r>
            <a:r>
              <a:rPr lang="pt-BR" sz="2000"/>
              <a:t>.</a:t>
            </a:r>
            <a:endParaRPr sz="2000"/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Empreendedorismo</a:t>
            </a:r>
            <a:r>
              <a:rPr lang="pt-BR" sz="2000"/>
              <a:t>.</a:t>
            </a:r>
            <a:endParaRPr sz="2000"/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Desenvolvimento </a:t>
            </a:r>
            <a:r>
              <a:rPr lang="pt-BR" sz="2000"/>
              <a:t>sustentável</a:t>
            </a:r>
            <a:r>
              <a:rPr lang="pt-BR" sz="2000"/>
              <a:t>.</a:t>
            </a:r>
            <a:endParaRPr sz="2000"/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66063" y="1265562"/>
            <a:ext cx="5143500" cy="261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200" y="2020224"/>
            <a:ext cx="3417601" cy="2353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200" y="1893275"/>
            <a:ext cx="2771924" cy="277192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4300700" y="2156550"/>
            <a:ext cx="14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3296125" y="2109375"/>
            <a:ext cx="45159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Pesquisa Qualitativa.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pt-BR" sz="2000">
                <a:solidFill>
                  <a:schemeClr val="dk1"/>
                </a:solidFill>
              </a:rPr>
              <a:t>Seleção e coleta  de materiais.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pt-BR" sz="2000">
                <a:solidFill>
                  <a:schemeClr val="dk1"/>
                </a:solidFill>
              </a:rPr>
              <a:t>Elaboração do questionário.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pt-BR" sz="2000"/>
              <a:t>Entrevistas</a:t>
            </a:r>
            <a:r>
              <a:rPr b="0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-5400000">
            <a:off x="5284650" y="1436550"/>
            <a:ext cx="5143500" cy="25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309925" y="384225"/>
            <a:ext cx="8105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Procedimento metodológicos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556350" y="281175"/>
            <a:ext cx="8031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Resultados e </a:t>
            </a:r>
            <a:r>
              <a:rPr lang="pt-BR" sz="4800">
                <a:solidFill>
                  <a:schemeClr val="dk1"/>
                </a:solidFill>
              </a:rPr>
              <a:t>d</a:t>
            </a:r>
            <a:r>
              <a:rPr b="0" i="0" lang="pt-BR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iscussão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84650" y="1284150"/>
            <a:ext cx="5143500" cy="25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/>
        </p:nvSpPr>
        <p:spPr>
          <a:xfrm>
            <a:off x="400975" y="1534750"/>
            <a:ext cx="80313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➔"/>
            </a:pPr>
            <a:r>
              <a:rPr b="1" lang="pt-BR" sz="2000"/>
              <a:t>Autoclassificação das empresas</a:t>
            </a:r>
            <a:r>
              <a:rPr b="1" lang="pt-BR" sz="2000">
                <a:solidFill>
                  <a:srgbClr val="000000"/>
                </a:solidFill>
              </a:rPr>
              <a:t>.</a:t>
            </a:r>
            <a:endParaRPr b="1"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➔"/>
            </a:pPr>
            <a:r>
              <a:rPr b="1" lang="pt-BR" sz="2000"/>
              <a:t>Número de funcionário nas empresas. </a:t>
            </a:r>
            <a:endParaRPr b="1" sz="2000"/>
          </a:p>
          <a:p>
            <a:pPr indent="-3556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➔"/>
            </a:pPr>
            <a:r>
              <a:rPr b="1" lang="pt-BR" sz="2000"/>
              <a:t>Principais desafios ou dificuldades enfrentados pelas empresas</a:t>
            </a:r>
            <a:r>
              <a:rPr b="1" lang="pt-BR" sz="2000">
                <a:solidFill>
                  <a:srgbClr val="000000"/>
                </a:solidFill>
              </a:rPr>
              <a:t>.</a:t>
            </a:r>
            <a:endParaRPr b="1"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➔"/>
            </a:pPr>
            <a:r>
              <a:rPr b="1" lang="pt-BR" sz="2000"/>
              <a:t>Tecnologias da indústria 4.0.</a:t>
            </a:r>
            <a:endParaRPr b="1" sz="2000"/>
          </a:p>
          <a:p>
            <a:pPr indent="-3556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➔"/>
            </a:pPr>
            <a:r>
              <a:rPr b="1" lang="pt-BR" sz="2000"/>
              <a:t>Resultados alcançados  nas empresas do município de Camboriú e Balneário Camboriú.</a:t>
            </a:r>
            <a:endParaRPr b="1"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/>
        </p:nvSpPr>
        <p:spPr>
          <a:xfrm>
            <a:off x="1124700" y="281175"/>
            <a:ext cx="69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224500" y="281175"/>
            <a:ext cx="80313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900">
                <a:solidFill>
                  <a:schemeClr val="dk1"/>
                </a:solidFill>
              </a:rPr>
              <a:t>Autoclassificação das empresas</a:t>
            </a:r>
            <a:endParaRPr b="0" i="0" sz="3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284650" y="1284150"/>
            <a:ext cx="5143500" cy="2575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ostas do Formulários Google. Título da pergunta: 5. Qual o porte da empresa ? . Número de respostas: 11 respostas." id="135" name="Google Shape;135;p21" title="5. Qual o porte da empresa ? "/>
          <p:cNvPicPr preferRelativeResize="0"/>
          <p:nvPr/>
        </p:nvPicPr>
        <p:blipFill rotWithShape="1">
          <a:blip r:embed="rId4">
            <a:alphaModFix/>
          </a:blip>
          <a:srcRect b="0" l="0" r="14118" t="19846"/>
          <a:stretch/>
        </p:blipFill>
        <p:spPr>
          <a:xfrm>
            <a:off x="1226088" y="1743950"/>
            <a:ext cx="6028125" cy="2362525"/>
          </a:xfrm>
          <a:prstGeom prst="rect">
            <a:avLst/>
          </a:prstGeom>
          <a:noFill/>
          <a:ln cap="flat" cmpd="sng" w="12700">
            <a:solidFill>
              <a:srgbClr val="FCE5CD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36" name="Google Shape;136;p21"/>
          <p:cNvSpPr txBox="1"/>
          <p:nvPr/>
        </p:nvSpPr>
        <p:spPr>
          <a:xfrm>
            <a:off x="1226225" y="4203300"/>
            <a:ext cx="602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Fonte:</a:t>
            </a:r>
            <a:r>
              <a:rPr lang="pt-BR"/>
              <a:t> autora (2023).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